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8" r:id="rId8"/>
    <p:sldId id="269" r:id="rId9"/>
    <p:sldId id="264" r:id="rId10"/>
    <p:sldId id="262" r:id="rId11"/>
    <p:sldId id="263" r:id="rId12"/>
    <p:sldId id="265" r:id="rId13"/>
    <p:sldId id="266"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3" autoAdjust="0"/>
  </p:normalViewPr>
  <p:slideViewPr>
    <p:cSldViewPr>
      <p:cViewPr varScale="1">
        <p:scale>
          <a:sx n="69" d="100"/>
          <a:sy n="69" d="100"/>
        </p:scale>
        <p:origin x="-119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A1C27BD3-0009-44A7-AA94-49B3B136CE59}" type="datetimeFigureOut">
              <a:rPr lang="ru-RU" smtClean="0"/>
              <a:pPr/>
              <a:t>24.05.2020</a:t>
            </a:fld>
            <a:endParaRPr lang="ru-RU"/>
          </a:p>
        </p:txBody>
      </p:sp>
      <p:sp>
        <p:nvSpPr>
          <p:cNvPr id="16" name="Номер слайда 15"/>
          <p:cNvSpPr>
            <a:spLocks noGrp="1"/>
          </p:cNvSpPr>
          <p:nvPr>
            <p:ph type="sldNum" sz="quarter" idx="11"/>
          </p:nvPr>
        </p:nvSpPr>
        <p:spPr/>
        <p:txBody>
          <a:bodyPr/>
          <a:lstStyle/>
          <a:p>
            <a:fld id="{AD54247C-FC34-46B4-A6EF-C1409577CB27}"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C27BD3-0009-44A7-AA94-49B3B136CE59}" type="datetimeFigureOut">
              <a:rPr lang="ru-RU" smtClean="0"/>
              <a:pPr/>
              <a:t>24.05.2020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54247C-FC34-46B4-A6EF-C1409577CB27}"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C27BD3-0009-44A7-AA94-49B3B136CE59}" type="datetimeFigureOut">
              <a:rPr lang="ru-RU" smtClean="0"/>
              <a:pPr/>
              <a:t>24.05.2020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54247C-FC34-46B4-A6EF-C1409577CB27}"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A1C27BD3-0009-44A7-AA94-49B3B136CE59}" type="datetimeFigureOut">
              <a:rPr lang="ru-RU" smtClean="0"/>
              <a:pPr/>
              <a:t>24.05.2020</a:t>
            </a:fld>
            <a:endParaRPr lang="ru-RU"/>
          </a:p>
        </p:txBody>
      </p:sp>
      <p:sp>
        <p:nvSpPr>
          <p:cNvPr id="15" name="Номер слайда 14"/>
          <p:cNvSpPr>
            <a:spLocks noGrp="1"/>
          </p:cNvSpPr>
          <p:nvPr>
            <p:ph type="sldNum" sz="quarter" idx="15"/>
          </p:nvPr>
        </p:nvSpPr>
        <p:spPr/>
        <p:txBody>
          <a:bodyPr/>
          <a:lstStyle>
            <a:lvl1pPr algn="ctr">
              <a:defRPr/>
            </a:lvl1pPr>
          </a:lstStyle>
          <a:p>
            <a:fld id="{AD54247C-FC34-46B4-A6EF-C1409577CB27}"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A1C27BD3-0009-44A7-AA94-49B3B136CE59}" type="datetimeFigureOut">
              <a:rPr lang="ru-RU" smtClean="0"/>
              <a:pPr/>
              <a:t>24.05.2020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54247C-FC34-46B4-A6EF-C1409577CB27}"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A1C27BD3-0009-44A7-AA94-49B3B136CE59}" type="datetimeFigureOut">
              <a:rPr lang="ru-RU" smtClean="0"/>
              <a:pPr/>
              <a:t>24.05.2020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54247C-FC34-46B4-A6EF-C1409577CB27}"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D54247C-FC34-46B4-A6EF-C1409577CB27}"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A1C27BD3-0009-44A7-AA94-49B3B136CE59}" type="datetimeFigureOut">
              <a:rPr lang="ru-RU" smtClean="0"/>
              <a:pPr/>
              <a:t>24.05.2020</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1C27BD3-0009-44A7-AA94-49B3B136CE59}" type="datetimeFigureOut">
              <a:rPr lang="ru-RU" smtClean="0"/>
              <a:pPr/>
              <a:t>24.05.2020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D54247C-FC34-46B4-A6EF-C1409577CB27}"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C27BD3-0009-44A7-AA94-49B3B136CE59}" type="datetimeFigureOut">
              <a:rPr lang="ru-RU" smtClean="0"/>
              <a:pPr/>
              <a:t>24.05.2020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D54247C-FC34-46B4-A6EF-C1409577CB27}"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A1C27BD3-0009-44A7-AA94-49B3B136CE59}" type="datetimeFigureOut">
              <a:rPr lang="ru-RU" smtClean="0"/>
              <a:pPr/>
              <a:t>24.05.2020</a:t>
            </a:fld>
            <a:endParaRPr lang="ru-RU"/>
          </a:p>
        </p:txBody>
      </p:sp>
      <p:sp>
        <p:nvSpPr>
          <p:cNvPr id="9" name="Номер слайда 8"/>
          <p:cNvSpPr>
            <a:spLocks noGrp="1"/>
          </p:cNvSpPr>
          <p:nvPr>
            <p:ph type="sldNum" sz="quarter" idx="15"/>
          </p:nvPr>
        </p:nvSpPr>
        <p:spPr/>
        <p:txBody>
          <a:bodyPr/>
          <a:lstStyle/>
          <a:p>
            <a:fld id="{AD54247C-FC34-46B4-A6EF-C1409577CB27}"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A1C27BD3-0009-44A7-AA94-49B3B136CE59}" type="datetimeFigureOut">
              <a:rPr lang="ru-RU" smtClean="0"/>
              <a:pPr/>
              <a:t>24.05.2020</a:t>
            </a:fld>
            <a:endParaRPr lang="ru-RU"/>
          </a:p>
        </p:txBody>
      </p:sp>
      <p:sp>
        <p:nvSpPr>
          <p:cNvPr id="9" name="Номер слайда 8"/>
          <p:cNvSpPr>
            <a:spLocks noGrp="1"/>
          </p:cNvSpPr>
          <p:nvPr>
            <p:ph type="sldNum" sz="quarter" idx="11"/>
          </p:nvPr>
        </p:nvSpPr>
        <p:spPr/>
        <p:txBody>
          <a:bodyPr/>
          <a:lstStyle/>
          <a:p>
            <a:fld id="{AD54247C-FC34-46B4-A6EF-C1409577CB27}"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1C27BD3-0009-44A7-AA94-49B3B136CE59}" type="datetimeFigureOut">
              <a:rPr lang="ru-RU" smtClean="0"/>
              <a:pPr/>
              <a:t>24.05.2020</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D54247C-FC34-46B4-A6EF-C1409577CB27}"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1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980728"/>
            <a:ext cx="7772400" cy="2462217"/>
          </a:xfrm>
          <a:effectLst>
            <a:outerShdw blurRad="50800" dist="38100" dir="18900000" algn="bl" rotWithShape="0">
              <a:prstClr val="black">
                <a:alpha val="40000"/>
              </a:prstClr>
            </a:outerShdw>
          </a:effectLst>
        </p:spPr>
        <p:txBody>
          <a:bodyPr>
            <a:normAutofit fontScale="90000"/>
          </a:bodyPr>
          <a:lstStyle/>
          <a:p>
            <a:pPr algn="ctr"/>
            <a:r>
              <a:rPr lang="ru-RU" dirty="0" smtClean="0">
                <a:solidFill>
                  <a:schemeClr val="bg2">
                    <a:lumMod val="10000"/>
                  </a:schemeClr>
                </a:solidFill>
                <a:latin typeface="Times New Roman" pitchFamily="18" charset="0"/>
                <a:cs typeface="Times New Roman" pitchFamily="18" charset="0"/>
              </a:rPr>
              <a:t>САМАРСКАЯ ОБЛАСТЬ </a:t>
            </a:r>
            <a:br>
              <a:rPr lang="ru-RU" dirty="0" smtClean="0">
                <a:solidFill>
                  <a:schemeClr val="bg2">
                    <a:lumMod val="10000"/>
                  </a:schemeClr>
                </a:solidFill>
                <a:latin typeface="Times New Roman" pitchFamily="18" charset="0"/>
                <a:cs typeface="Times New Roman" pitchFamily="18" charset="0"/>
              </a:rPr>
            </a:br>
            <a:r>
              <a:rPr lang="ru-RU" dirty="0" smtClean="0">
                <a:solidFill>
                  <a:schemeClr val="bg2">
                    <a:lumMod val="10000"/>
                  </a:schemeClr>
                </a:solidFill>
                <a:latin typeface="Times New Roman" pitchFamily="18" charset="0"/>
                <a:cs typeface="Times New Roman" pitchFamily="18" charset="0"/>
              </a:rPr>
              <a:t>В ГОДЫ ВЕЛИКОЙ ОТЕЧЕСТВЕННОЙ ВОЙНЫ</a:t>
            </a:r>
            <a:br>
              <a:rPr lang="ru-RU" dirty="0" smtClean="0">
                <a:solidFill>
                  <a:schemeClr val="bg2">
                    <a:lumMod val="10000"/>
                  </a:schemeClr>
                </a:solidFill>
                <a:latin typeface="Times New Roman" pitchFamily="18" charset="0"/>
                <a:cs typeface="Times New Roman" pitchFamily="18" charset="0"/>
              </a:rPr>
            </a:br>
            <a:endParaRPr lang="ru-RU" dirty="0">
              <a:solidFill>
                <a:schemeClr val="bg2">
                  <a:lumMod val="10000"/>
                </a:schemeClr>
              </a:solidFill>
              <a:latin typeface="Times New Roman" pitchFamily="18" charset="0"/>
              <a:cs typeface="Times New Roman" pitchFamily="18" charset="0"/>
            </a:endParaRPr>
          </a:p>
        </p:txBody>
      </p:sp>
      <p:pic>
        <p:nvPicPr>
          <p:cNvPr id="28674" name="Picture 2" descr="http://s019.radikal.ru/i632/1203/91/a1ad495e6f88.jpg"/>
          <p:cNvPicPr>
            <a:picLocks noChangeAspect="1" noChangeArrowheads="1"/>
          </p:cNvPicPr>
          <p:nvPr/>
        </p:nvPicPr>
        <p:blipFill>
          <a:blip r:embed="rId2" cstate="print"/>
          <a:srcRect/>
          <a:stretch>
            <a:fillRect/>
          </a:stretch>
        </p:blipFill>
        <p:spPr bwMode="auto">
          <a:xfrm>
            <a:off x="285720" y="3857628"/>
            <a:ext cx="8534752" cy="2428870"/>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14282" y="168899"/>
            <a:ext cx="871543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Широкое распространение получило донорство. 14 августа 1943 года на Куйбышевской станции переливания крови сдал свою кровь норвежский посол Р. </a:t>
            </a:r>
            <a:r>
              <a:rPr kumimoji="0" lang="ru-RU" sz="2400" b="1" i="1" u="none" strike="noStrike" cap="none" normalizeH="0" baseline="0" dirty="0" err="1" smtClean="0">
                <a:ln>
                  <a:noFill/>
                </a:ln>
                <a:solidFill>
                  <a:schemeClr val="bg2">
                    <a:lumMod val="10000"/>
                  </a:schemeClr>
                </a:solidFill>
                <a:effectLst/>
                <a:latin typeface="Arial" pitchFamily="34" charset="0"/>
                <a:ea typeface="Times New Roman" pitchFamily="18" charset="0"/>
                <a:cs typeface="Arial" pitchFamily="34" charset="0"/>
              </a:rPr>
              <a:t>Андворд</a:t>
            </a:r>
            <a:r>
              <a:rPr kumimoji="0" lang="ru-RU" sz="24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 адресовав неизвестному солдату следующие строки: «Пройдут столетия, и дети Советского Союза и других свободолюбивых народов с горящими глазами будут читать в книге истории главу «Храбрый русский солдат спасает цивилизованный мир». Со всех концов Норвегии несутся мысли «о победоносной Красной Армии с благодарностью за мощное усилие в борьбе против общего врага». Я отдаю кровь из моего сердца». Кровь </a:t>
            </a:r>
            <a:r>
              <a:rPr kumimoji="0" lang="ru-RU" sz="2400" b="1" i="1" u="none" strike="noStrike" cap="none" normalizeH="0" baseline="0" dirty="0" err="1" smtClean="0">
                <a:ln>
                  <a:noFill/>
                </a:ln>
                <a:solidFill>
                  <a:schemeClr val="bg2">
                    <a:lumMod val="10000"/>
                  </a:schemeClr>
                </a:solidFill>
                <a:effectLst/>
                <a:latin typeface="Arial" pitchFamily="34" charset="0"/>
                <a:ea typeface="Times New Roman" pitchFamily="18" charset="0"/>
                <a:cs typeface="Arial" pitchFamily="34" charset="0"/>
              </a:rPr>
              <a:t>Р.Андворда</a:t>
            </a:r>
            <a:r>
              <a:rPr kumimoji="0" lang="ru-RU" sz="24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 была перелита старшему лейтенанту Петру </a:t>
            </a:r>
            <a:r>
              <a:rPr kumimoji="0" lang="ru-RU" sz="2400" b="1" i="1" u="none" strike="noStrike" cap="none" normalizeH="0" baseline="0" dirty="0" err="1" smtClean="0">
                <a:ln>
                  <a:noFill/>
                </a:ln>
                <a:solidFill>
                  <a:schemeClr val="bg2">
                    <a:lumMod val="10000"/>
                  </a:schemeClr>
                </a:solidFill>
                <a:effectLst/>
                <a:latin typeface="Arial" pitchFamily="34" charset="0"/>
                <a:ea typeface="Times New Roman" pitchFamily="18" charset="0"/>
                <a:cs typeface="Arial" pitchFamily="34" charset="0"/>
              </a:rPr>
              <a:t>Цевко</a:t>
            </a:r>
            <a:r>
              <a:rPr kumimoji="0" lang="ru-RU" sz="24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 находившемуся на излечении в Куйбышеве. Вскоре норвежский посол получил от него письмо.</a:t>
            </a:r>
            <a:endParaRPr kumimoji="0" lang="ru-RU" sz="2400" b="1" i="0" u="none" strike="noStrike" cap="none" normalizeH="0" baseline="0" dirty="0" smtClean="0">
              <a:ln>
                <a:noFill/>
              </a:ln>
              <a:solidFill>
                <a:schemeClr val="bg2">
                  <a:lumMod val="10000"/>
                </a:schemeClr>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57158" y="351838"/>
            <a:ext cx="857256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Волжане участвовали в битвах при Сталинграде, под Смоленском, на Курской дуге и в других точках боевых действий. В 1945 году против здания рейхстага на посту регулировщика уличного движения Берлина стояла наша землячка Клавдия Семеновна </a:t>
            </a:r>
            <a:r>
              <a:rPr kumimoji="0" lang="ru-RU" sz="2800" b="1" i="1" u="none" strike="noStrike" cap="none" normalizeH="0" baseline="0" dirty="0" err="1" smtClean="0">
                <a:ln>
                  <a:noFill/>
                </a:ln>
                <a:solidFill>
                  <a:schemeClr val="bg2">
                    <a:lumMod val="10000"/>
                  </a:schemeClr>
                </a:solidFill>
                <a:effectLst/>
                <a:latin typeface="Arial" pitchFamily="34" charset="0"/>
                <a:ea typeface="Times New Roman" pitchFamily="18" charset="0"/>
                <a:cs typeface="Arial" pitchFamily="34" charset="0"/>
              </a:rPr>
              <a:t>Тилихина</a:t>
            </a: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a:t>
            </a:r>
            <a:endParaRPr kumimoji="0" lang="ru-RU" sz="2800" b="1" i="0" u="none" strike="noStrike" cap="none" normalizeH="0" baseline="0" dirty="0" smtClean="0">
              <a:ln>
                <a:noFill/>
              </a:ln>
              <a:solidFill>
                <a:schemeClr val="bg2">
                  <a:lumMod val="10000"/>
                </a:schemeClr>
              </a:solidFill>
              <a:effectLst/>
              <a:latin typeface="Arial" pitchFamily="34" charset="0"/>
              <a:cs typeface="Arial" pitchFamily="34" charset="0"/>
            </a:endParaRPr>
          </a:p>
        </p:txBody>
      </p:sp>
      <p:pic>
        <p:nvPicPr>
          <p:cNvPr id="32771" name="Picture 3" descr="http://im4-tub-ru.yandex.net/i?id=10174003-34-72&amp;n=21"/>
          <p:cNvPicPr>
            <a:picLocks noChangeAspect="1" noChangeArrowheads="1"/>
          </p:cNvPicPr>
          <p:nvPr/>
        </p:nvPicPr>
        <p:blipFill>
          <a:blip r:embed="rId2" cstate="print"/>
          <a:srcRect/>
          <a:stretch>
            <a:fillRect/>
          </a:stretch>
        </p:blipFill>
        <p:spPr bwMode="auto">
          <a:xfrm>
            <a:off x="6715140" y="3500438"/>
            <a:ext cx="1703597" cy="2428892"/>
          </a:xfrm>
          <a:prstGeom prst="rect">
            <a:avLst/>
          </a:prstGeom>
          <a:noFill/>
        </p:spPr>
      </p:pic>
      <p:pic>
        <p:nvPicPr>
          <p:cNvPr id="32773" name="Picture 5" descr="http://im5-tub-ru.yandex.net/i?id=190928337-30-72&amp;n=21"/>
          <p:cNvPicPr>
            <a:picLocks noChangeAspect="1" noChangeArrowheads="1"/>
          </p:cNvPicPr>
          <p:nvPr/>
        </p:nvPicPr>
        <p:blipFill>
          <a:blip r:embed="rId3" cstate="print"/>
          <a:srcRect/>
          <a:stretch>
            <a:fillRect/>
          </a:stretch>
        </p:blipFill>
        <p:spPr bwMode="auto">
          <a:xfrm>
            <a:off x="3428992" y="3404054"/>
            <a:ext cx="2357454" cy="1668010"/>
          </a:xfrm>
          <a:prstGeom prst="rect">
            <a:avLst/>
          </a:prstGeom>
          <a:noFill/>
        </p:spPr>
      </p:pic>
      <p:pic>
        <p:nvPicPr>
          <p:cNvPr id="32775" name="Picture 7" descr="http://im7-tub-ru.yandex.net/i?id=502912046-35-72&amp;n=21"/>
          <p:cNvPicPr>
            <a:picLocks noChangeAspect="1" noChangeArrowheads="1"/>
          </p:cNvPicPr>
          <p:nvPr/>
        </p:nvPicPr>
        <p:blipFill>
          <a:blip r:embed="rId4" cstate="print"/>
          <a:srcRect/>
          <a:stretch>
            <a:fillRect/>
          </a:stretch>
        </p:blipFill>
        <p:spPr bwMode="auto">
          <a:xfrm>
            <a:off x="357158" y="4000504"/>
            <a:ext cx="2705595" cy="1643074"/>
          </a:xfrm>
          <a:prstGeom prst="rect">
            <a:avLst/>
          </a:prstGeom>
          <a:noFill/>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57158" y="1236317"/>
            <a:ext cx="842968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В Великой Отечественной войне СССР потерял около 27 миллионов человек. Из них – свыше 1,5 тысячи – наши земляки.</a:t>
            </a:r>
            <a:endParaRPr kumimoji="0" lang="ru-RU" sz="2800" b="1" i="0" u="none" strike="noStrike" cap="none" normalizeH="0" baseline="0" dirty="0" smtClean="0">
              <a:ln>
                <a:noFill/>
              </a:ln>
              <a:solidFill>
                <a:schemeClr val="bg2">
                  <a:lumMod val="10000"/>
                </a:schemeClr>
              </a:solidFill>
              <a:effectLst/>
              <a:latin typeface="Arial" pitchFamily="34" charset="0"/>
              <a:cs typeface="Arial" pitchFamily="34" charset="0"/>
            </a:endParaRPr>
          </a:p>
        </p:txBody>
      </p:sp>
      <p:pic>
        <p:nvPicPr>
          <p:cNvPr id="34819" name="Picture 3" descr="http://im4-tub-ru.yandex.net/i?id=71556186-63-72&amp;n=21"/>
          <p:cNvPicPr>
            <a:picLocks noChangeAspect="1" noChangeArrowheads="1"/>
          </p:cNvPicPr>
          <p:nvPr/>
        </p:nvPicPr>
        <p:blipFill>
          <a:blip r:embed="rId2" cstate="print"/>
          <a:srcRect/>
          <a:stretch>
            <a:fillRect/>
          </a:stretch>
        </p:blipFill>
        <p:spPr bwMode="auto">
          <a:xfrm>
            <a:off x="500034" y="3000372"/>
            <a:ext cx="2428892" cy="1768611"/>
          </a:xfrm>
          <a:prstGeom prst="rect">
            <a:avLst/>
          </a:prstGeom>
          <a:noFill/>
        </p:spPr>
      </p:pic>
      <p:pic>
        <p:nvPicPr>
          <p:cNvPr id="34821" name="Picture 5" descr="http://im8-tub-ru.yandex.net/i?id=196342115-58-72&amp;n=21"/>
          <p:cNvPicPr>
            <a:picLocks noChangeAspect="1" noChangeArrowheads="1"/>
          </p:cNvPicPr>
          <p:nvPr/>
        </p:nvPicPr>
        <p:blipFill>
          <a:blip r:embed="rId3" cstate="print"/>
          <a:srcRect/>
          <a:stretch>
            <a:fillRect/>
          </a:stretch>
        </p:blipFill>
        <p:spPr bwMode="auto">
          <a:xfrm>
            <a:off x="3428992" y="4000504"/>
            <a:ext cx="1857388" cy="2321735"/>
          </a:xfrm>
          <a:prstGeom prst="rect">
            <a:avLst/>
          </a:prstGeom>
          <a:noFill/>
        </p:spPr>
      </p:pic>
      <p:pic>
        <p:nvPicPr>
          <p:cNvPr id="34823" name="Picture 7" descr="http://im7-tub-ru.yandex.net/i?id=264173312-49-72&amp;n=21"/>
          <p:cNvPicPr>
            <a:picLocks noChangeAspect="1" noChangeArrowheads="1"/>
          </p:cNvPicPr>
          <p:nvPr/>
        </p:nvPicPr>
        <p:blipFill>
          <a:blip r:embed="rId4" cstate="print"/>
          <a:srcRect/>
          <a:stretch>
            <a:fillRect/>
          </a:stretch>
        </p:blipFill>
        <p:spPr bwMode="auto">
          <a:xfrm>
            <a:off x="5857884" y="3214686"/>
            <a:ext cx="2738470" cy="2053853"/>
          </a:xfrm>
          <a:prstGeom prst="rect">
            <a:avLst/>
          </a:prstGeom>
          <a:noFill/>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571472" y="1162562"/>
            <a:ext cx="814393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Победа в Великой Отечественной войне отвоёвывалась каждый день миллионами людей. Самарская область дала для общего дела лётчиков, моряков, десантников, партизан и сотни тысяч работников тыла.</a:t>
            </a:r>
            <a:endParaRPr kumimoji="0" lang="ru-RU" sz="2800" b="1" i="0" u="none" strike="noStrike" cap="none" normalizeH="0" baseline="0" dirty="0" smtClean="0">
              <a:ln>
                <a:noFill/>
              </a:ln>
              <a:solidFill>
                <a:schemeClr val="bg2">
                  <a:lumMod val="10000"/>
                </a:schemeClr>
              </a:solidFill>
              <a:effectLst/>
              <a:latin typeface="Arial" pitchFamily="34" charset="0"/>
              <a:cs typeface="Arial" pitchFamily="34" charset="0"/>
            </a:endParaRPr>
          </a:p>
        </p:txBody>
      </p:sp>
      <p:pic>
        <p:nvPicPr>
          <p:cNvPr id="35843" name="Picture 3" descr="http://im0-tub-ru.yandex.net/i?id=580776781-03-72&amp;n=21"/>
          <p:cNvPicPr>
            <a:picLocks noChangeAspect="1" noChangeArrowheads="1"/>
          </p:cNvPicPr>
          <p:nvPr/>
        </p:nvPicPr>
        <p:blipFill>
          <a:blip r:embed="rId2" cstate="print"/>
          <a:srcRect/>
          <a:stretch>
            <a:fillRect/>
          </a:stretch>
        </p:blipFill>
        <p:spPr bwMode="auto">
          <a:xfrm>
            <a:off x="2714612" y="4214818"/>
            <a:ext cx="2738442" cy="1867120"/>
          </a:xfrm>
          <a:prstGeom prst="rect">
            <a:avLst/>
          </a:prstGeom>
          <a:noFill/>
        </p:spPr>
      </p:pic>
      <p:pic>
        <p:nvPicPr>
          <p:cNvPr id="35845" name="Picture 5" descr="http://im2-tub-ru.yandex.net/i?id=528983255-40-72&amp;n=21"/>
          <p:cNvPicPr>
            <a:picLocks noChangeAspect="1" noChangeArrowheads="1"/>
          </p:cNvPicPr>
          <p:nvPr/>
        </p:nvPicPr>
        <p:blipFill>
          <a:blip r:embed="rId3" cstate="print"/>
          <a:srcRect/>
          <a:stretch>
            <a:fillRect/>
          </a:stretch>
        </p:blipFill>
        <p:spPr bwMode="auto">
          <a:xfrm>
            <a:off x="5576877" y="3571876"/>
            <a:ext cx="3190897" cy="1785950"/>
          </a:xfrm>
          <a:prstGeom prst="rect">
            <a:avLst/>
          </a:prstGeom>
          <a:noFill/>
        </p:spPr>
      </p:pic>
      <p:pic>
        <p:nvPicPr>
          <p:cNvPr id="35847" name="Picture 7" descr="http://im5-tub-ru.yandex.net/i?id=450089873-17-72&amp;n=21"/>
          <p:cNvPicPr>
            <a:picLocks noChangeAspect="1" noChangeArrowheads="1"/>
          </p:cNvPicPr>
          <p:nvPr/>
        </p:nvPicPr>
        <p:blipFill>
          <a:blip r:embed="rId4" cstate="print"/>
          <a:srcRect/>
          <a:stretch>
            <a:fillRect/>
          </a:stretch>
        </p:blipFill>
        <p:spPr bwMode="auto">
          <a:xfrm>
            <a:off x="142844" y="5214950"/>
            <a:ext cx="2428860" cy="1524389"/>
          </a:xfrm>
          <a:prstGeom prst="rect">
            <a:avLst/>
          </a:prstGeom>
          <a:noFill/>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im2-tub-ru.yandex.net/i?id=356364569-65-72&amp;n=21"/>
          <p:cNvPicPr>
            <a:picLocks noChangeAspect="1" noChangeArrowheads="1"/>
          </p:cNvPicPr>
          <p:nvPr/>
        </p:nvPicPr>
        <p:blipFill>
          <a:blip r:embed="rId2" cstate="print"/>
          <a:srcRect/>
          <a:stretch>
            <a:fillRect/>
          </a:stretch>
        </p:blipFill>
        <p:spPr bwMode="auto">
          <a:xfrm>
            <a:off x="467544" y="1196752"/>
            <a:ext cx="3905277" cy="3744416"/>
          </a:xfrm>
          <a:prstGeom prst="rect">
            <a:avLst/>
          </a:prstGeom>
          <a:noFill/>
        </p:spPr>
      </p:pic>
      <p:sp>
        <p:nvSpPr>
          <p:cNvPr id="3" name="Прямоугольник 2"/>
          <p:cNvSpPr/>
          <p:nvPr/>
        </p:nvSpPr>
        <p:spPr>
          <a:xfrm>
            <a:off x="4283968" y="1484784"/>
            <a:ext cx="4143404" cy="286232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Помним!</a:t>
            </a:r>
          </a:p>
          <a:p>
            <a:pPr algn="ctr"/>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Чтим!</a:t>
            </a:r>
            <a:endParaRPr lang="ru-RU"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Гордимся!</a:t>
            </a:r>
            <a:endParaRPr lang="ru-RU" sz="6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57158" y="-28083"/>
            <a:ext cx="835824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Великая Отечественная война 1941-1945 гг. не гремела над просторами Самарского Поволжья, но вклад нашего края в Великую Победу невозможно переоценить. С первых же дней войны сотни и тысячи добровольцев записались на фронт. Те, кто остался, стали по-настоящему мощным тылом для фронта – вся область и край работали на победу. Каждый день шли в боевые точки продовольствие, техника, вооружение, одежда.</a:t>
            </a:r>
            <a:endParaRPr kumimoji="0" lang="ru-RU" sz="2800" b="1" i="0" u="none" strike="noStrike" cap="none" normalizeH="0" baseline="0" dirty="0" smtClean="0">
              <a:ln>
                <a:noFill/>
              </a:ln>
              <a:solidFill>
                <a:schemeClr val="bg2">
                  <a:lumMod val="10000"/>
                </a:schemeClr>
              </a:solidFill>
              <a:effectLst/>
              <a:latin typeface="Arial" pitchFamily="34" charset="0"/>
              <a:cs typeface="Arial" pitchFamily="34" charset="0"/>
            </a:endParaRPr>
          </a:p>
        </p:txBody>
      </p:sp>
      <p:pic>
        <p:nvPicPr>
          <p:cNvPr id="5123" name="Picture 3" descr="http://im4-tub-ru.yandex.net/i?id=18671955-36-72&amp;n=21"/>
          <p:cNvPicPr>
            <a:picLocks noChangeAspect="1" noChangeArrowheads="1"/>
          </p:cNvPicPr>
          <p:nvPr/>
        </p:nvPicPr>
        <p:blipFill>
          <a:blip r:embed="rId2" cstate="print"/>
          <a:srcRect/>
          <a:stretch>
            <a:fillRect/>
          </a:stretch>
        </p:blipFill>
        <p:spPr bwMode="auto">
          <a:xfrm>
            <a:off x="4857752" y="4500570"/>
            <a:ext cx="3495683" cy="2122884"/>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684007"/>
            <a:ext cx="885828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К середине октября 1941 года из области в армию было направлено свыше 300 тысяч человек.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В годы войны по системе Всеобуча (всеобщего обязательного военного обучения) в области было подготовлено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137 106 человек,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в том числе бойцов-стрелков 124 921, специалистов (снайперов, пулемётчиков, связистов, шофёров и др.) – 27 089,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из них 6 096 женщин. </a:t>
            </a:r>
            <a:endParaRPr kumimoji="0" lang="ru-RU" sz="2800" b="1" i="0" u="none" strike="noStrike" cap="none" normalizeH="0" baseline="0" dirty="0" smtClean="0">
              <a:ln>
                <a:noFill/>
              </a:ln>
              <a:solidFill>
                <a:schemeClr val="bg2">
                  <a:lumMod val="10000"/>
                </a:schemeClr>
              </a:solidFill>
              <a:effectLst/>
              <a:latin typeface="Arial" pitchFamily="34" charset="0"/>
              <a:cs typeface="Arial" pitchFamily="34" charset="0"/>
            </a:endParaRPr>
          </a:p>
        </p:txBody>
      </p:sp>
      <p:pic>
        <p:nvPicPr>
          <p:cNvPr id="4099" name="Picture 3" descr="http://im8-tub-ru.yandex.net/i?id=694988205-65-72&amp;n=21"/>
          <p:cNvPicPr>
            <a:picLocks noChangeAspect="1" noChangeArrowheads="1"/>
          </p:cNvPicPr>
          <p:nvPr/>
        </p:nvPicPr>
        <p:blipFill>
          <a:blip r:embed="rId2" cstate="print"/>
          <a:srcRect/>
          <a:stretch>
            <a:fillRect/>
          </a:stretch>
        </p:blipFill>
        <p:spPr bwMode="auto">
          <a:xfrm>
            <a:off x="6286512" y="5000636"/>
            <a:ext cx="2714644" cy="1770420"/>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500042"/>
            <a:ext cx="8572560" cy="3539430"/>
          </a:xfrm>
          <a:prstGeom prst="rect">
            <a:avLst/>
          </a:prstGeom>
        </p:spPr>
        <p:txBody>
          <a:bodyPr wrap="square">
            <a:spAutoFit/>
          </a:bodyPr>
          <a:lstStyle/>
          <a:p>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ОСОАВИАХИМ (общество содействия обороне, авиационному и химическому строительству) подготовил </a:t>
            </a:r>
          </a:p>
          <a:p>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2 370  кавалеристов, </a:t>
            </a:r>
          </a:p>
          <a:p>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517 лётчиков, </a:t>
            </a:r>
          </a:p>
          <a:p>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2 644 водителя машин, </a:t>
            </a:r>
          </a:p>
          <a:p>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2 120 радистов и связистов, </a:t>
            </a:r>
          </a:p>
          <a:p>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а всего 148 864 человека. </a:t>
            </a:r>
            <a:endParaRPr lang="ru-RU" sz="2800" dirty="0"/>
          </a:p>
        </p:txBody>
      </p:sp>
      <p:pic>
        <p:nvPicPr>
          <p:cNvPr id="3074" name="Picture 2" descr="http://im4-tub-ru.yandex.net/i?id=102767576-27-72&amp;n=21"/>
          <p:cNvPicPr>
            <a:picLocks noChangeAspect="1" noChangeArrowheads="1"/>
          </p:cNvPicPr>
          <p:nvPr/>
        </p:nvPicPr>
        <p:blipFill>
          <a:blip r:embed="rId2" cstate="print"/>
          <a:srcRect/>
          <a:stretch>
            <a:fillRect/>
          </a:stretch>
        </p:blipFill>
        <p:spPr bwMode="auto">
          <a:xfrm>
            <a:off x="4929190" y="3857628"/>
            <a:ext cx="3829539" cy="2722421"/>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571480"/>
            <a:ext cx="8501122" cy="1384995"/>
          </a:xfrm>
          <a:prstGeom prst="rect">
            <a:avLst/>
          </a:prstGeom>
        </p:spPr>
        <p:txBody>
          <a:bodyPr wrap="square">
            <a:spAutoFit/>
          </a:bodyPr>
          <a:lstStyle/>
          <a:p>
            <a:r>
              <a:rPr kumimoji="0" lang="ru-RU" sz="28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По программе ПВХО (противовоздушной и противохимической обороны СССР) было подготовлено 1 422 200 человек.</a:t>
            </a:r>
            <a:endParaRPr lang="ru-RU" sz="2800" dirty="0"/>
          </a:p>
        </p:txBody>
      </p:sp>
      <p:pic>
        <p:nvPicPr>
          <p:cNvPr id="2050" name="Picture 2" descr="http://im2-tub-ru.yandex.net/i?id=157329323-25-72&amp;n=21"/>
          <p:cNvPicPr>
            <a:picLocks noChangeAspect="1" noChangeArrowheads="1"/>
          </p:cNvPicPr>
          <p:nvPr/>
        </p:nvPicPr>
        <p:blipFill>
          <a:blip r:embed="rId2" cstate="print"/>
          <a:srcRect/>
          <a:stretch>
            <a:fillRect/>
          </a:stretch>
        </p:blipFill>
        <p:spPr bwMode="auto">
          <a:xfrm>
            <a:off x="4714876" y="2071678"/>
            <a:ext cx="3357586" cy="2116126"/>
          </a:xfrm>
          <a:prstGeom prst="rect">
            <a:avLst/>
          </a:prstGeom>
          <a:noFill/>
        </p:spPr>
      </p:pic>
      <p:pic>
        <p:nvPicPr>
          <p:cNvPr id="2052" name="Picture 4" descr="http://im4-tub-ru.yandex.net/i?id=176713533-42-72&amp;n=21"/>
          <p:cNvPicPr>
            <a:picLocks noChangeAspect="1" noChangeArrowheads="1"/>
          </p:cNvPicPr>
          <p:nvPr/>
        </p:nvPicPr>
        <p:blipFill>
          <a:blip r:embed="rId3" cstate="print"/>
          <a:srcRect/>
          <a:stretch>
            <a:fillRect/>
          </a:stretch>
        </p:blipFill>
        <p:spPr bwMode="auto">
          <a:xfrm>
            <a:off x="785786" y="3571876"/>
            <a:ext cx="3286148" cy="2020173"/>
          </a:xfrm>
          <a:prstGeom prst="rect">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130961"/>
            <a:ext cx="864399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15 октября 1941 года Государственный Комитет Обороны принял решение об утверждении по сути «запасной столицы» в Самаре (Куйбышеве). В начале Великой Отечественной войны Самара (тогда Куйбышев) стала второй столицей СССР. Сюда эвакуировалась часть аппарата ЦК партии, иностранные миссии, значительная часть состава 2-го Главного Управления НКВД СССР. В начале войны именно в Самаре решались многие сложнейшие вопросы военно-хозяйственного, мобилизационного и внешнеполитического характера.</a:t>
            </a:r>
            <a:endParaRPr kumimoji="0" lang="ru-RU" sz="2400" b="1" i="0" u="none" strike="noStrike" cap="none" normalizeH="0" baseline="0" dirty="0" smtClean="0">
              <a:ln>
                <a:noFill/>
              </a:ln>
              <a:solidFill>
                <a:schemeClr val="bg2">
                  <a:lumMod val="10000"/>
                </a:schemeClr>
              </a:solidFill>
              <a:effectLst/>
              <a:latin typeface="Arial" pitchFamily="34" charset="0"/>
              <a:cs typeface="Arial" pitchFamily="34" charset="0"/>
            </a:endParaRPr>
          </a:p>
        </p:txBody>
      </p:sp>
      <p:pic>
        <p:nvPicPr>
          <p:cNvPr id="1027" name="Picture 3" descr="http://im3-tub-ru.yandex.net/i?id=417542846-00-72&amp;n=21"/>
          <p:cNvPicPr>
            <a:picLocks noChangeAspect="1" noChangeArrowheads="1"/>
          </p:cNvPicPr>
          <p:nvPr/>
        </p:nvPicPr>
        <p:blipFill>
          <a:blip r:embed="rId2" cstate="print"/>
          <a:srcRect/>
          <a:stretch>
            <a:fillRect/>
          </a:stretch>
        </p:blipFill>
        <p:spPr bwMode="auto">
          <a:xfrm>
            <a:off x="3643307" y="4429132"/>
            <a:ext cx="5360132" cy="2215523"/>
          </a:xfrm>
          <a:prstGeom prst="rect">
            <a:avLst/>
          </a:prstGeom>
          <a:noFill/>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im7-tub-ru.yandex.net/i?id=147588559-66-72&amp;n=21"/>
          <p:cNvPicPr>
            <a:picLocks noChangeAspect="1" noChangeArrowheads="1"/>
          </p:cNvPicPr>
          <p:nvPr/>
        </p:nvPicPr>
        <p:blipFill>
          <a:blip r:embed="rId2" cstate="print"/>
          <a:srcRect/>
          <a:stretch>
            <a:fillRect/>
          </a:stretch>
        </p:blipFill>
        <p:spPr bwMode="auto">
          <a:xfrm>
            <a:off x="428596" y="428604"/>
            <a:ext cx="1076325" cy="1428750"/>
          </a:xfrm>
          <a:prstGeom prst="rect">
            <a:avLst/>
          </a:prstGeom>
          <a:noFill/>
        </p:spPr>
      </p:pic>
      <p:pic>
        <p:nvPicPr>
          <p:cNvPr id="37892" name="Picture 4" descr="http://im0-tub-ru.yandex.net/i?id=109306695-27-72&amp;n=21"/>
          <p:cNvPicPr>
            <a:picLocks noChangeAspect="1" noChangeArrowheads="1"/>
          </p:cNvPicPr>
          <p:nvPr/>
        </p:nvPicPr>
        <p:blipFill>
          <a:blip r:embed="rId3" cstate="print"/>
          <a:srcRect/>
          <a:stretch>
            <a:fillRect/>
          </a:stretch>
        </p:blipFill>
        <p:spPr bwMode="auto">
          <a:xfrm>
            <a:off x="420181" y="2857496"/>
            <a:ext cx="2080105" cy="1571636"/>
          </a:xfrm>
          <a:prstGeom prst="rect">
            <a:avLst/>
          </a:prstGeom>
          <a:noFill/>
        </p:spPr>
      </p:pic>
      <p:pic>
        <p:nvPicPr>
          <p:cNvPr id="37894" name="Picture 6" descr="http://im8-tub-ru.yandex.net/i?id=230365761-30-72&amp;n=21"/>
          <p:cNvPicPr>
            <a:picLocks noChangeAspect="1" noChangeArrowheads="1"/>
          </p:cNvPicPr>
          <p:nvPr/>
        </p:nvPicPr>
        <p:blipFill>
          <a:blip r:embed="rId4" cstate="print"/>
          <a:srcRect/>
          <a:stretch>
            <a:fillRect/>
          </a:stretch>
        </p:blipFill>
        <p:spPr bwMode="auto">
          <a:xfrm>
            <a:off x="2928926" y="4643446"/>
            <a:ext cx="2143125" cy="1428750"/>
          </a:xfrm>
          <a:prstGeom prst="rect">
            <a:avLst/>
          </a:prstGeom>
          <a:noFill/>
        </p:spPr>
      </p:pic>
      <p:pic>
        <p:nvPicPr>
          <p:cNvPr id="37896" name="Picture 8" descr="http://im3-tub-ru.yandex.net/i?id=231584830-67-72&amp;n=21"/>
          <p:cNvPicPr>
            <a:picLocks noChangeAspect="1" noChangeArrowheads="1"/>
          </p:cNvPicPr>
          <p:nvPr/>
        </p:nvPicPr>
        <p:blipFill>
          <a:blip r:embed="rId5" cstate="print"/>
          <a:srcRect/>
          <a:stretch>
            <a:fillRect/>
          </a:stretch>
        </p:blipFill>
        <p:spPr bwMode="auto">
          <a:xfrm>
            <a:off x="6072198" y="3857628"/>
            <a:ext cx="2428877" cy="1619251"/>
          </a:xfrm>
          <a:prstGeom prst="rect">
            <a:avLst/>
          </a:prstGeom>
          <a:noFill/>
        </p:spPr>
      </p:pic>
      <p:sp>
        <p:nvSpPr>
          <p:cNvPr id="6" name="Прямоугольник 5"/>
          <p:cNvSpPr/>
          <p:nvPr/>
        </p:nvSpPr>
        <p:spPr>
          <a:xfrm>
            <a:off x="2286000" y="714356"/>
            <a:ext cx="6286528" cy="1938992"/>
          </a:xfrm>
          <a:prstGeom prst="rect">
            <a:avLst/>
          </a:prstGeom>
        </p:spPr>
        <p:txBody>
          <a:bodyPr wrap="square">
            <a:spAutoFit/>
          </a:bodyPr>
          <a:lstStyle/>
          <a:p>
            <a:r>
              <a:rPr lang="ru-RU" sz="2400" b="1" i="1" dirty="0">
                <a:solidFill>
                  <a:schemeClr val="bg2">
                    <a:lumMod val="10000"/>
                  </a:schemeClr>
                </a:solidFill>
                <a:latin typeface="Arial" pitchFamily="34" charset="0"/>
                <a:cs typeface="Arial" pitchFamily="34" charset="0"/>
              </a:rPr>
              <a:t>21 октября 1941 года Государственный Комитет Обороны выпустил секретное постановление № 826сс «О строительстве убежища в г. Куйбышеве»</a:t>
            </a:r>
          </a:p>
        </p:txBody>
      </p:sp>
      <p:sp>
        <p:nvSpPr>
          <p:cNvPr id="7" name="Прямоугольник 6"/>
          <p:cNvSpPr/>
          <p:nvPr/>
        </p:nvSpPr>
        <p:spPr>
          <a:xfrm>
            <a:off x="3143240" y="2571743"/>
            <a:ext cx="5357850" cy="1200329"/>
          </a:xfrm>
          <a:prstGeom prst="rect">
            <a:avLst/>
          </a:prstGeom>
        </p:spPr>
        <p:txBody>
          <a:bodyPr wrap="square">
            <a:spAutoFit/>
          </a:bodyPr>
          <a:lstStyle/>
          <a:p>
            <a:pPr algn="just"/>
            <a:r>
              <a:rPr lang="ru-RU" sz="2400" b="1" i="1" dirty="0" smtClean="0">
                <a:solidFill>
                  <a:schemeClr val="bg2">
                    <a:lumMod val="10000"/>
                  </a:schemeClr>
                </a:solidFill>
                <a:latin typeface="Arial" pitchFamily="34" charset="0"/>
                <a:cs typeface="Arial" pitchFamily="34" charset="0"/>
              </a:rPr>
              <a:t>6 </a:t>
            </a:r>
            <a:r>
              <a:rPr lang="ru-RU" sz="2400" b="1" i="1" dirty="0">
                <a:solidFill>
                  <a:schemeClr val="bg2">
                    <a:lumMod val="10000"/>
                  </a:schemeClr>
                </a:solidFill>
                <a:latin typeface="Arial" pitchFamily="34" charset="0"/>
                <a:cs typeface="Arial" pitchFamily="34" charset="0"/>
              </a:rPr>
              <a:t>января 1943 года госкомиссия официально приняла в эксплуатацию бункер </a:t>
            </a:r>
            <a:r>
              <a:rPr lang="ru-RU" sz="2400" b="1" i="1" dirty="0" smtClean="0">
                <a:solidFill>
                  <a:schemeClr val="bg2">
                    <a:lumMod val="10000"/>
                  </a:schemeClr>
                </a:solidFill>
                <a:latin typeface="Arial" pitchFamily="34" charset="0"/>
                <a:cs typeface="Arial" pitchFamily="34" charset="0"/>
              </a:rPr>
              <a:t>Сталина.</a:t>
            </a:r>
            <a:endParaRPr lang="ru-RU" sz="2400" b="1" i="1" dirty="0">
              <a:solidFill>
                <a:schemeClr val="bg2">
                  <a:lumMod val="10000"/>
                </a:schemeClr>
              </a:solidFill>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43438" y="285728"/>
            <a:ext cx="4143404" cy="6001643"/>
          </a:xfrm>
          <a:prstGeom prst="rect">
            <a:avLst/>
          </a:prstGeom>
        </p:spPr>
        <p:txBody>
          <a:bodyPr wrap="square">
            <a:spAutoFit/>
          </a:bodyPr>
          <a:lstStyle/>
          <a:p>
            <a:pPr algn="just"/>
            <a:r>
              <a:rPr lang="ru-RU" sz="1600" b="1" i="1" dirty="0" smtClean="0">
                <a:solidFill>
                  <a:schemeClr val="bg2">
                    <a:lumMod val="10000"/>
                  </a:schemeClr>
                </a:solidFill>
                <a:latin typeface="Arial" pitchFamily="34" charset="0"/>
                <a:cs typeface="Arial" pitchFamily="34" charset="0"/>
              </a:rPr>
              <a:t>Бункер в Куйбышеве строился московскими и харьковскими метростроевцами, а также донбасскими шахтёрами.</a:t>
            </a:r>
          </a:p>
          <a:p>
            <a:pPr algn="just"/>
            <a:r>
              <a:rPr lang="ru-RU" sz="1600" b="1" i="1" dirty="0" smtClean="0">
                <a:solidFill>
                  <a:schemeClr val="bg2">
                    <a:lumMod val="10000"/>
                  </a:schemeClr>
                </a:solidFill>
                <a:latin typeface="Arial" pitchFamily="34" charset="0"/>
                <a:cs typeface="Arial" pitchFamily="34" charset="0"/>
              </a:rPr>
              <a:t>В строительстве принимало участие 2900 рабочих и около 800 инженерно-технических работников.  Со всех была взята подписка о неразглашении государственной тайны, не имеющая срока давности. Поэтому даже живущие рядом жители города не догадывались, что происходит за высоким забором стройки. Грунт вывозился машинами ночью. Строители практически не покидали объект, питались в построенной здесь же столовой, а ночевали в общежитии во дворе обкома или прямо в подземных помещениях. Работы велись круглосуточно, в две смены. Менее чем за год было вынуто 25 тысяч кубометров грунта, уложено 5 тысяч кубометров бетона.</a:t>
            </a:r>
            <a:endParaRPr lang="ru-RU" sz="1600" b="1" i="1" dirty="0">
              <a:solidFill>
                <a:schemeClr val="bg2">
                  <a:lumMod val="10000"/>
                </a:schemeClr>
              </a:solidFill>
              <a:latin typeface="Arial" pitchFamily="34" charset="0"/>
              <a:cs typeface="Arial" pitchFamily="34" charset="0"/>
            </a:endParaRPr>
          </a:p>
        </p:txBody>
      </p:sp>
      <p:pic>
        <p:nvPicPr>
          <p:cNvPr id="38914" name="Picture 2" descr="http://katyaburg.ru/sites/default/files/pictures/otdih_turizm_v_rossii/samara_pamyatniki_foto_14.jpg"/>
          <p:cNvPicPr>
            <a:picLocks noChangeAspect="1" noChangeArrowheads="1"/>
          </p:cNvPicPr>
          <p:nvPr/>
        </p:nvPicPr>
        <p:blipFill>
          <a:blip r:embed="rId2" cstate="print"/>
          <a:srcRect/>
          <a:stretch>
            <a:fillRect/>
          </a:stretch>
        </p:blipFill>
        <p:spPr bwMode="auto">
          <a:xfrm>
            <a:off x="142844" y="500042"/>
            <a:ext cx="4377859" cy="5310181"/>
          </a:xfrm>
          <a:prstGeom prst="rect">
            <a:avLst/>
          </a:prstGeom>
          <a:noFill/>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178717"/>
            <a:ext cx="850112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bg2">
                    <a:lumMod val="10000"/>
                  </a:schemeClr>
                </a:solidFill>
                <a:effectLst/>
                <a:latin typeface="Arial" pitchFamily="34" charset="0"/>
                <a:ea typeface="Times New Roman" pitchFamily="18" charset="0"/>
                <a:cs typeface="Arial" pitchFamily="34" charset="0"/>
              </a:rPr>
              <a:t>В Самару были эвакуированы ряд предприятий, в том числе два оборонных предприятия из Тулы и Коврова. Самарский судоремонтный завод начал выпуск боеприпасов. В 1943-1944 гг. значительная часть эксплуатируемых скважин Куйбышевского нефтекомбината была оснащена глубинными насосами, а сами насосы переводились на электропривод. Топливная промышленность Поволжья стала важной составляющей экономики страны.</a:t>
            </a:r>
            <a:endParaRPr kumimoji="0" lang="ru-RU" sz="2400" b="1" i="0" u="none" strike="noStrike" cap="none" normalizeH="0" baseline="0" dirty="0" smtClean="0">
              <a:ln>
                <a:noFill/>
              </a:ln>
              <a:solidFill>
                <a:schemeClr val="bg2">
                  <a:lumMod val="10000"/>
                </a:schemeClr>
              </a:solidFill>
              <a:effectLst/>
              <a:latin typeface="Arial" pitchFamily="34" charset="0"/>
              <a:cs typeface="Arial" pitchFamily="34" charset="0"/>
            </a:endParaRPr>
          </a:p>
        </p:txBody>
      </p:sp>
      <p:pic>
        <p:nvPicPr>
          <p:cNvPr id="31747" name="Picture 3" descr="http://im0-tub-ru.yandex.net/i?id=42400212-48-72&amp;n=21"/>
          <p:cNvPicPr>
            <a:picLocks noChangeAspect="1" noChangeArrowheads="1"/>
          </p:cNvPicPr>
          <p:nvPr/>
        </p:nvPicPr>
        <p:blipFill>
          <a:blip r:embed="rId2" cstate="print"/>
          <a:srcRect/>
          <a:stretch>
            <a:fillRect/>
          </a:stretch>
        </p:blipFill>
        <p:spPr bwMode="auto">
          <a:xfrm>
            <a:off x="3143240" y="3571876"/>
            <a:ext cx="2365061" cy="1857378"/>
          </a:xfrm>
          <a:prstGeom prst="rect">
            <a:avLst/>
          </a:prstGeom>
          <a:noFill/>
        </p:spPr>
      </p:pic>
      <p:pic>
        <p:nvPicPr>
          <p:cNvPr id="31749" name="Picture 5" descr="http://im5-tub-ru.yandex.net/i?id=162365906-64-72&amp;n=21"/>
          <p:cNvPicPr>
            <a:picLocks noChangeAspect="1" noChangeArrowheads="1"/>
          </p:cNvPicPr>
          <p:nvPr/>
        </p:nvPicPr>
        <p:blipFill>
          <a:blip r:embed="rId3" cstate="print"/>
          <a:srcRect/>
          <a:stretch>
            <a:fillRect/>
          </a:stretch>
        </p:blipFill>
        <p:spPr bwMode="auto">
          <a:xfrm>
            <a:off x="7072330" y="3571876"/>
            <a:ext cx="1905000" cy="1428750"/>
          </a:xfrm>
          <a:prstGeom prst="rect">
            <a:avLst/>
          </a:prstGeom>
          <a:noFill/>
        </p:spPr>
      </p:pic>
      <p:pic>
        <p:nvPicPr>
          <p:cNvPr id="31751" name="Picture 7" descr="http://im5-tub-ru.yandex.net/i?id=479778739-33-72&amp;n=21"/>
          <p:cNvPicPr>
            <a:picLocks noChangeAspect="1" noChangeArrowheads="1"/>
          </p:cNvPicPr>
          <p:nvPr/>
        </p:nvPicPr>
        <p:blipFill>
          <a:blip r:embed="rId4" cstate="print"/>
          <a:srcRect/>
          <a:stretch>
            <a:fillRect/>
          </a:stretch>
        </p:blipFill>
        <p:spPr bwMode="auto">
          <a:xfrm>
            <a:off x="5572132" y="5000636"/>
            <a:ext cx="1428760" cy="1714512"/>
          </a:xfrm>
          <a:prstGeom prst="rect">
            <a:avLst/>
          </a:prstGeom>
          <a:noFill/>
        </p:spPr>
      </p:pic>
      <p:pic>
        <p:nvPicPr>
          <p:cNvPr id="31753" name="Picture 9" descr="http://im6-tub-ru.yandex.net/i?id=547381234-10-72&amp;n=21"/>
          <p:cNvPicPr>
            <a:picLocks noChangeAspect="1" noChangeArrowheads="1"/>
          </p:cNvPicPr>
          <p:nvPr/>
        </p:nvPicPr>
        <p:blipFill>
          <a:blip r:embed="rId5" cstate="print"/>
          <a:srcRect/>
          <a:stretch>
            <a:fillRect/>
          </a:stretch>
        </p:blipFill>
        <p:spPr bwMode="auto">
          <a:xfrm>
            <a:off x="142844" y="4286256"/>
            <a:ext cx="2928958" cy="2112229"/>
          </a:xfrm>
          <a:prstGeom prst="rect">
            <a:avLst/>
          </a:prstGeom>
          <a:noFill/>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108</TotalTime>
  <Words>639</Words>
  <Application>Microsoft Office PowerPoint</Application>
  <PresentationFormat>Экран (4:3)</PresentationFormat>
  <Paragraphs>27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Бумажная</vt:lpstr>
      <vt:lpstr>САМАРСКАЯ ОБЛАСТЬ  В ГОДЫ ВЕЛИКОЙ ОТЕЧЕСТВЕННОЙ ВОЙНЫ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САМАРСКАЯ ОБЛАСТЬ  В ГОДЫ ВЕЛИКОЙ ОТЕЧЕСТВЕННОЙ ВОЙНЫ </dc:title>
  <dc:creator>User</dc:creator>
  <cp:lastModifiedBy>Admin</cp:lastModifiedBy>
  <cp:revision>14</cp:revision>
  <dcterms:created xsi:type="dcterms:W3CDTF">2013-01-13T15:45:55Z</dcterms:created>
  <dcterms:modified xsi:type="dcterms:W3CDTF">2020-05-24T07:17:26Z</dcterms:modified>
</cp:coreProperties>
</file>